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hyperlink" Target="http://lrc576.weebly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539713"/>
            <a:ext cx="7808976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Success in an Online Course:</a:t>
            </a:r>
            <a:br>
              <a:rPr lang="en-US" dirty="0" smtClean="0"/>
            </a:br>
            <a:r>
              <a:rPr lang="en-US" dirty="0" smtClean="0"/>
              <a:t>A Student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Melody Buckner • LRC 576 Teacher Research • Spring 2012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3" y="3135965"/>
            <a:ext cx="4686300" cy="311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0597" y="2274191"/>
            <a:ext cx="4687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http://lrc576.weebly.com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3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Inquiry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345" y="2114062"/>
            <a:ext cx="707674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Narrowing</a:t>
            </a:r>
          </a:p>
          <a:p>
            <a:pPr lvl="1"/>
            <a:r>
              <a:rPr lang="en-US" sz="2400" dirty="0" smtClean="0"/>
              <a:t>17 surveys collected out of 60</a:t>
            </a:r>
          </a:p>
          <a:p>
            <a:pPr lvl="1"/>
            <a:r>
              <a:rPr lang="en-US" sz="2400" dirty="0" smtClean="0"/>
              <a:t>4 interviews conducted</a:t>
            </a:r>
          </a:p>
          <a:p>
            <a:pPr lvl="1"/>
            <a:r>
              <a:rPr lang="en-US" sz="2400" dirty="0" smtClean="0"/>
              <a:t>Focused on one major issue students were having with the course</a:t>
            </a:r>
          </a:p>
          <a:p>
            <a:pPr lvl="2"/>
            <a:r>
              <a:rPr lang="en-US" sz="2400" dirty="0" smtClean="0"/>
              <a:t>The Website Assignment</a:t>
            </a:r>
            <a:endParaRPr lang="en-US" sz="2400" dirty="0"/>
          </a:p>
        </p:txBody>
      </p:sp>
      <p:pic>
        <p:nvPicPr>
          <p:cNvPr id="5" name="Picture 4" descr="0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29777"/>
            <a:ext cx="1651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97" y="1935781"/>
            <a:ext cx="6822753" cy="4597101"/>
          </a:xfrm>
        </p:spPr>
        <p:txBody>
          <a:bodyPr>
            <a:normAutofit/>
          </a:bodyPr>
          <a:lstStyle/>
          <a:p>
            <a:r>
              <a:rPr lang="en-US" dirty="0" smtClean="0"/>
              <a:t>Share My Story</a:t>
            </a:r>
          </a:p>
          <a:p>
            <a:pPr lvl="1"/>
            <a:r>
              <a:rPr lang="en-US" dirty="0" smtClean="0"/>
              <a:t>My Theoretical Framework</a:t>
            </a:r>
          </a:p>
          <a:p>
            <a:pPr lvl="2"/>
            <a:r>
              <a:rPr lang="en-US" dirty="0" smtClean="0"/>
              <a:t>Malcolm Knowles – Adult Learning Theory</a:t>
            </a:r>
          </a:p>
          <a:p>
            <a:pPr lvl="2"/>
            <a:r>
              <a:rPr lang="en-US" dirty="0" smtClean="0"/>
              <a:t>Benjamin Bloom – Learning Cognitive Taxonomy</a:t>
            </a:r>
          </a:p>
          <a:p>
            <a:pPr lvl="2"/>
            <a:r>
              <a:rPr lang="en-US" dirty="0" smtClean="0"/>
              <a:t>Jerome Bruner – Constructivist Theory </a:t>
            </a:r>
            <a:endParaRPr lang="en-US" dirty="0"/>
          </a:p>
          <a:p>
            <a:pPr lvl="1"/>
            <a:r>
              <a:rPr lang="en-US" dirty="0" smtClean="0"/>
              <a:t>Inspirational Quote from </a:t>
            </a:r>
            <a:r>
              <a:rPr lang="en-US" i="1" dirty="0" smtClean="0"/>
              <a:t>How Learning Works</a:t>
            </a:r>
          </a:p>
          <a:p>
            <a:pPr lvl="2"/>
            <a:r>
              <a:rPr lang="en-US" dirty="0"/>
              <a:t>“Learning is a process, not a product. Learning involves change in knowledge, beliefs, behaviors, or attitudes. Learning is not something done to students, but rather something students themselves do” (p.3). </a:t>
            </a:r>
            <a:endParaRPr lang="en-US" dirty="0" smtClean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1609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97" y="1935781"/>
            <a:ext cx="6822753" cy="4597101"/>
          </a:xfrm>
        </p:spPr>
        <p:txBody>
          <a:bodyPr>
            <a:normAutofit/>
          </a:bodyPr>
          <a:lstStyle/>
          <a:p>
            <a:r>
              <a:rPr lang="en-US" dirty="0" smtClean="0"/>
              <a:t>Share My Story</a:t>
            </a:r>
          </a:p>
          <a:p>
            <a:pPr lvl="1"/>
            <a:r>
              <a:rPr lang="en-US" dirty="0" smtClean="0"/>
              <a:t>My Findings</a:t>
            </a:r>
          </a:p>
          <a:p>
            <a:pPr lvl="2"/>
            <a:r>
              <a:rPr lang="en-US" dirty="0" smtClean="0"/>
              <a:t>The main issue is one assignment – the website.</a:t>
            </a:r>
          </a:p>
          <a:p>
            <a:pPr lvl="1"/>
            <a:r>
              <a:rPr lang="en-US" dirty="0" smtClean="0"/>
              <a:t>From Office Hours</a:t>
            </a:r>
          </a:p>
          <a:p>
            <a:pPr lvl="2"/>
            <a:r>
              <a:rPr lang="en-US" dirty="0" smtClean="0"/>
              <a:t>The words used:</a:t>
            </a:r>
          </a:p>
          <a:p>
            <a:pPr lvl="3"/>
            <a:r>
              <a:rPr lang="en-US" dirty="0" smtClean="0"/>
              <a:t> difficult, frustrating and confusing</a:t>
            </a:r>
          </a:p>
          <a:p>
            <a:pPr lvl="2"/>
            <a:r>
              <a:rPr lang="en-US" dirty="0" smtClean="0"/>
              <a:t>Phases used:</a:t>
            </a:r>
          </a:p>
          <a:p>
            <a:pPr lvl="3"/>
            <a:r>
              <a:rPr lang="en-US" dirty="0"/>
              <a:t>W</a:t>
            </a:r>
            <a:r>
              <a:rPr lang="en-US" dirty="0" smtClean="0"/>
              <a:t>here do I begin?</a:t>
            </a:r>
          </a:p>
          <a:p>
            <a:pPr lvl="3"/>
            <a:r>
              <a:rPr lang="en-US" dirty="0" smtClean="0"/>
              <a:t>How do I do this?</a:t>
            </a:r>
          </a:p>
          <a:p>
            <a:pPr lvl="3"/>
            <a:r>
              <a:rPr lang="en-US" dirty="0" smtClean="0"/>
              <a:t>What am I graded on?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1609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97" y="1935781"/>
            <a:ext cx="6822753" cy="4597101"/>
          </a:xfrm>
        </p:spPr>
        <p:txBody>
          <a:bodyPr>
            <a:normAutofit/>
          </a:bodyPr>
          <a:lstStyle/>
          <a:p>
            <a:r>
              <a:rPr lang="en-US" dirty="0" smtClean="0"/>
              <a:t>Share My Story</a:t>
            </a:r>
          </a:p>
          <a:p>
            <a:pPr lvl="1"/>
            <a:r>
              <a:rPr lang="en-US" dirty="0" smtClean="0"/>
              <a:t>Interview</a:t>
            </a:r>
          </a:p>
          <a:p>
            <a:pPr lvl="2"/>
            <a:r>
              <a:rPr lang="en-US" dirty="0"/>
              <a:t>“I wish I could have learned more relevant data concerning websites.  I don’t think going through all this rigmarole (the U-Account) is as necessary as it should be.” </a:t>
            </a:r>
            <a:endParaRPr lang="en-US" dirty="0" smtClean="0"/>
          </a:p>
          <a:p>
            <a:pPr lvl="2"/>
            <a:r>
              <a:rPr lang="en-US" dirty="0"/>
              <a:t>she had “some difficulty with the website assignment, she learned quite a bit and the course met her expectations”. </a:t>
            </a:r>
            <a:endParaRPr lang="en-US" dirty="0" smtClean="0"/>
          </a:p>
          <a:p>
            <a:pPr lvl="2"/>
            <a:r>
              <a:rPr lang="en-US" dirty="0" smtClean="0"/>
              <a:t>“I </a:t>
            </a:r>
            <a:r>
              <a:rPr lang="en-US" dirty="0"/>
              <a:t>will definitely use the webpage, which I can tell people and that is kind of cool. So for my own classroom I can make my own webpage…” 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1609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97" y="1935781"/>
            <a:ext cx="6822753" cy="4597101"/>
          </a:xfrm>
        </p:spPr>
        <p:txBody>
          <a:bodyPr>
            <a:normAutofit/>
          </a:bodyPr>
          <a:lstStyle/>
          <a:p>
            <a:r>
              <a:rPr lang="en-US" dirty="0" smtClean="0"/>
              <a:t>Share My Story</a:t>
            </a:r>
          </a:p>
          <a:p>
            <a:pPr lvl="1"/>
            <a:r>
              <a:rPr lang="en-US" dirty="0" smtClean="0"/>
              <a:t>Survey</a:t>
            </a:r>
          </a:p>
          <a:p>
            <a:pPr lvl="2"/>
            <a:r>
              <a:rPr lang="en-US" dirty="0"/>
              <a:t>this was an extremely difficulty course for those of us who have never made a website. </a:t>
            </a:r>
            <a:endParaRPr lang="en-US" dirty="0" smtClean="0"/>
          </a:p>
          <a:p>
            <a:pPr lvl="2"/>
            <a:r>
              <a:rPr lang="en-US" dirty="0"/>
              <a:t>“I felt like a fish out of water with little or nothing to go on.” </a:t>
            </a:r>
            <a:endParaRPr lang="en-US" dirty="0" smtClean="0"/>
          </a:p>
          <a:p>
            <a:pPr lvl="2"/>
            <a:r>
              <a:rPr lang="en-US" dirty="0"/>
              <a:t>“ Once I was given aid and instructions (verbally), the website assignment and course materials were easy to understand and implement.” </a:t>
            </a:r>
            <a:endParaRPr lang="en-US" dirty="0" smtClean="0"/>
          </a:p>
          <a:p>
            <a:pPr lvl="1"/>
            <a:r>
              <a:rPr lang="en-US" dirty="0" smtClean="0"/>
              <a:t>Statistical Data</a:t>
            </a:r>
          </a:p>
          <a:p>
            <a:pPr lvl="2"/>
            <a:r>
              <a:rPr lang="en-US" dirty="0" smtClean="0"/>
              <a:t>Scored the course to be average in most categories</a:t>
            </a:r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1609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1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97" y="1935781"/>
            <a:ext cx="6822753" cy="4597101"/>
          </a:xfrm>
        </p:spPr>
        <p:txBody>
          <a:bodyPr>
            <a:normAutofit/>
          </a:bodyPr>
          <a:lstStyle/>
          <a:p>
            <a:r>
              <a:rPr lang="en-US" dirty="0" smtClean="0"/>
              <a:t>Share My Story</a:t>
            </a:r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The website assignment proves to be difficult for students not familiar with technology.</a:t>
            </a:r>
          </a:p>
          <a:p>
            <a:pPr lvl="2"/>
            <a:r>
              <a:rPr lang="en-US" dirty="0" smtClean="0"/>
              <a:t>There were technical difficulties in regard to the website assignment that we could avoid by revising the assignment.</a:t>
            </a:r>
          </a:p>
          <a:p>
            <a:pPr lvl="2"/>
            <a:r>
              <a:rPr lang="en-US" dirty="0" smtClean="0"/>
              <a:t>We need to focus less on the technical side of website development and more on the implementation of websites for classroom use.</a:t>
            </a:r>
          </a:p>
          <a:p>
            <a:pPr lvl="2"/>
            <a:r>
              <a:rPr lang="en-US" dirty="0" smtClean="0"/>
              <a:t>Instructions need to be clear and delivered through various methods.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1609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497" y="1935781"/>
            <a:ext cx="6822753" cy="45971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 My Story</a:t>
            </a:r>
          </a:p>
          <a:p>
            <a:pPr lvl="1"/>
            <a:r>
              <a:rPr lang="en-US" dirty="0" smtClean="0"/>
              <a:t>Conclusion</a:t>
            </a:r>
          </a:p>
          <a:p>
            <a:pPr lvl="2"/>
            <a:r>
              <a:rPr lang="en-US" dirty="0" smtClean="0"/>
              <a:t>Course navigation is effective, but pay attention to broken link and stay current.</a:t>
            </a:r>
          </a:p>
          <a:p>
            <a:pPr lvl="2"/>
            <a:r>
              <a:rPr lang="en-US" dirty="0" smtClean="0"/>
              <a:t>Learning objectives were helpful in making the modules meaningful</a:t>
            </a:r>
          </a:p>
          <a:p>
            <a:pPr lvl="2"/>
            <a:r>
              <a:rPr lang="en-US" dirty="0" smtClean="0"/>
              <a:t>Discussions did contribute to the overall experience of the course especially when relevant material was shared. </a:t>
            </a:r>
          </a:p>
          <a:p>
            <a:pPr lvl="1"/>
            <a:r>
              <a:rPr lang="en-US" dirty="0" smtClean="0"/>
              <a:t>Last quote that sums it up well:</a:t>
            </a:r>
          </a:p>
          <a:p>
            <a:pPr lvl="2"/>
            <a:r>
              <a:rPr lang="en-US" dirty="0"/>
              <a:t>“ It is a great course and with some minor adjustments…it might be one of my favorite </a:t>
            </a:r>
            <a:br>
              <a:rPr lang="en-US" dirty="0"/>
            </a:br>
            <a:r>
              <a:rPr lang="en-US" dirty="0" smtClean="0"/>
              <a:t>courses </a:t>
            </a:r>
            <a:r>
              <a:rPr lang="en-US" dirty="0"/>
              <a:t>I have taken at UA.” </a:t>
            </a:r>
            <a:endParaRPr lang="en-US" dirty="0" smtClean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1609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Epilogue</a:t>
            </a:r>
            <a:endParaRPr lang="en-US" dirty="0"/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47362"/>
            <a:ext cx="1651000" cy="46355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35497" y="2094524"/>
            <a:ext cx="6822753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More research with future LRC 320 students!</a:t>
            </a:r>
          </a:p>
          <a:p>
            <a:pPr lvl="1"/>
            <a:r>
              <a:rPr lang="en-US" dirty="0" smtClean="0"/>
              <a:t>Keep on talking with students about their experience in the course.</a:t>
            </a:r>
          </a:p>
          <a:p>
            <a:pPr lvl="1"/>
            <a:r>
              <a:rPr lang="en-US" dirty="0" smtClean="0"/>
              <a:t>Keep updating the course to reflect the student’s suggestion.</a:t>
            </a:r>
          </a:p>
          <a:p>
            <a:pPr lvl="1"/>
            <a:r>
              <a:rPr lang="en-US" dirty="0" smtClean="0"/>
              <a:t>Formative evaluations of courses midway through the semester and fostering changes to reflect these insights empowers students to believe they are taking part in their own learning experience and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3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5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3" y="2726267"/>
            <a:ext cx="4762500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 Dash Champion</a:t>
            </a:r>
            <a:endParaRPr lang="en-US" dirty="0"/>
          </a:p>
        </p:txBody>
      </p:sp>
      <p:pic>
        <p:nvPicPr>
          <p:cNvPr id="4" name="Picture 3" descr="Warri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1605" y="2511952"/>
            <a:ext cx="4879976" cy="3253317"/>
          </a:xfrm>
          <a:prstGeom prst="rect">
            <a:avLst/>
          </a:prstGeom>
        </p:spPr>
      </p:pic>
      <p:pic>
        <p:nvPicPr>
          <p:cNvPr id="6" name="Picture 5" descr="IMG_157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2748" y="2525533"/>
            <a:ext cx="4961467" cy="33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703" y="2133600"/>
            <a:ext cx="7076747" cy="3992563"/>
          </a:xfrm>
        </p:spPr>
        <p:txBody>
          <a:bodyPr/>
          <a:lstStyle/>
          <a:p>
            <a:r>
              <a:rPr lang="en-US" sz="2800" dirty="0" smtClean="0"/>
              <a:t>History</a:t>
            </a:r>
          </a:p>
          <a:p>
            <a:pPr lvl="1"/>
            <a:r>
              <a:rPr lang="en-US" sz="2400" dirty="0" smtClean="0"/>
              <a:t>LRC 320 - Teaching with New Technologies</a:t>
            </a:r>
          </a:p>
          <a:p>
            <a:pPr lvl="1"/>
            <a:r>
              <a:rPr lang="en-US" sz="2400" dirty="0" smtClean="0"/>
              <a:t>Fully Online Course</a:t>
            </a:r>
          </a:p>
          <a:p>
            <a:pPr lvl="1"/>
            <a:r>
              <a:rPr lang="en-US" sz="2400" dirty="0" smtClean="0"/>
              <a:t>Focus on</a:t>
            </a:r>
          </a:p>
          <a:p>
            <a:pPr lvl="2"/>
            <a:r>
              <a:rPr lang="en-US" sz="2400" dirty="0" smtClean="0"/>
              <a:t>Course navigation</a:t>
            </a:r>
          </a:p>
          <a:p>
            <a:pPr lvl="2"/>
            <a:r>
              <a:rPr lang="en-US" sz="2400" dirty="0" smtClean="0"/>
              <a:t>Learning objectives</a:t>
            </a:r>
          </a:p>
          <a:p>
            <a:pPr lvl="2"/>
            <a:r>
              <a:rPr lang="en-US" sz="2400" dirty="0" smtClean="0"/>
              <a:t>Threaded Discussions</a:t>
            </a:r>
          </a:p>
          <a:p>
            <a:pPr lvl="2"/>
            <a:r>
              <a:rPr lang="en-US" sz="2400" dirty="0" smtClean="0"/>
              <a:t>Faculty Feedback</a:t>
            </a:r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" y="1912091"/>
            <a:ext cx="1651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903" y="2133600"/>
            <a:ext cx="7076747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Positionality</a:t>
            </a:r>
          </a:p>
          <a:p>
            <a:pPr lvl="1"/>
            <a:r>
              <a:rPr lang="en-US" sz="2400" dirty="0" smtClean="0"/>
              <a:t>Preceptor</a:t>
            </a:r>
          </a:p>
          <a:p>
            <a:pPr lvl="1"/>
            <a:r>
              <a:rPr lang="en-US" sz="2400" dirty="0" smtClean="0"/>
              <a:t>Instructional Designer</a:t>
            </a:r>
          </a:p>
          <a:p>
            <a:pPr lvl="1"/>
            <a:r>
              <a:rPr lang="en-US" sz="2400" dirty="0" smtClean="0"/>
              <a:t>Discussion Facilitator</a:t>
            </a:r>
          </a:p>
          <a:p>
            <a:pPr lvl="1"/>
            <a:r>
              <a:rPr lang="en-US" sz="2400" dirty="0" smtClean="0"/>
              <a:t>PhD researcher</a:t>
            </a:r>
          </a:p>
        </p:txBody>
      </p:sp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41545"/>
            <a:ext cx="1663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703" y="2133600"/>
            <a:ext cx="7076747" cy="39925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Tensions</a:t>
            </a:r>
          </a:p>
          <a:p>
            <a:pPr lvl="1"/>
            <a:r>
              <a:rPr lang="en-US" sz="2600" dirty="0" smtClean="0"/>
              <a:t>Confused with Course </a:t>
            </a:r>
            <a:r>
              <a:rPr lang="en-US" sz="2600" dirty="0"/>
              <a:t>N</a:t>
            </a:r>
            <a:r>
              <a:rPr lang="en-US" sz="2600" dirty="0" smtClean="0"/>
              <a:t>avigation</a:t>
            </a:r>
          </a:p>
          <a:p>
            <a:pPr lvl="1"/>
            <a:r>
              <a:rPr lang="en-US" sz="2600" dirty="0" smtClean="0"/>
              <a:t>Unclear about Learning </a:t>
            </a:r>
            <a:r>
              <a:rPr lang="en-US" sz="2600" dirty="0"/>
              <a:t>O</a:t>
            </a:r>
            <a:r>
              <a:rPr lang="en-US" sz="2600" dirty="0" smtClean="0"/>
              <a:t>bjectives</a:t>
            </a:r>
          </a:p>
          <a:p>
            <a:pPr lvl="1"/>
            <a:r>
              <a:rPr lang="en-US" sz="2600" dirty="0" smtClean="0"/>
              <a:t>Frustrated with Discussions</a:t>
            </a:r>
          </a:p>
          <a:p>
            <a:pPr lvl="1"/>
            <a:r>
              <a:rPr lang="en-US" sz="2600" dirty="0" smtClean="0"/>
              <a:t>Unsure how to Communicate with Facilitators</a:t>
            </a:r>
          </a:p>
          <a:p>
            <a:r>
              <a:rPr lang="en-US" sz="3000" dirty="0" smtClean="0"/>
              <a:t>Goals</a:t>
            </a:r>
          </a:p>
          <a:p>
            <a:pPr lvl="1"/>
            <a:r>
              <a:rPr lang="en-US" sz="2600" dirty="0"/>
              <a:t>Intuitive Course Navigation</a:t>
            </a:r>
          </a:p>
          <a:p>
            <a:pPr lvl="1"/>
            <a:r>
              <a:rPr lang="en-US" sz="2600" dirty="0"/>
              <a:t>Clarity of Learning Objective</a:t>
            </a:r>
          </a:p>
          <a:p>
            <a:pPr lvl="1"/>
            <a:r>
              <a:rPr lang="en-US" sz="2600" dirty="0"/>
              <a:t>Building Community through Discussions</a:t>
            </a:r>
          </a:p>
          <a:p>
            <a:pPr lvl="1"/>
            <a:r>
              <a:rPr lang="en-US" sz="2600" dirty="0"/>
              <a:t>Quality Feedback </a:t>
            </a:r>
            <a:r>
              <a:rPr lang="en-US" sz="2600" dirty="0" smtClean="0"/>
              <a:t>from Facilitators</a:t>
            </a:r>
            <a:endParaRPr lang="en-US" sz="2600" dirty="0"/>
          </a:p>
        </p:txBody>
      </p:sp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3" y="1854359"/>
            <a:ext cx="158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903" y="2133600"/>
            <a:ext cx="7076747" cy="3992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Governing my Gaze</a:t>
            </a:r>
            <a:endParaRPr lang="en-US" sz="2800" dirty="0"/>
          </a:p>
          <a:p>
            <a:pPr lvl="1"/>
            <a:r>
              <a:rPr lang="en-US" sz="2400" dirty="0" smtClean="0"/>
              <a:t>Online Master’s Degree from NAU</a:t>
            </a:r>
          </a:p>
          <a:p>
            <a:pPr lvl="2"/>
            <a:r>
              <a:rPr lang="en-US" sz="2400" dirty="0" smtClean="0"/>
              <a:t>Online student lens</a:t>
            </a:r>
          </a:p>
          <a:p>
            <a:pPr lvl="1"/>
            <a:r>
              <a:rPr lang="en-US" sz="2400" dirty="0" smtClean="0"/>
              <a:t>Instructional Designer at UA</a:t>
            </a:r>
          </a:p>
          <a:p>
            <a:pPr lvl="2"/>
            <a:r>
              <a:rPr lang="en-US" sz="2400" dirty="0" smtClean="0"/>
              <a:t>Assist Faculty</a:t>
            </a:r>
          </a:p>
          <a:p>
            <a:pPr lvl="1"/>
            <a:r>
              <a:rPr lang="en-US" sz="2400" dirty="0" smtClean="0"/>
              <a:t>Researcher for New Literacies Studies</a:t>
            </a:r>
          </a:p>
          <a:p>
            <a:pPr lvl="2"/>
            <a:r>
              <a:rPr lang="en-US" sz="2400" dirty="0" smtClean="0"/>
              <a:t>Dig deeper into the Student Perspective</a:t>
            </a:r>
          </a:p>
        </p:txBody>
      </p:sp>
      <p:pic>
        <p:nvPicPr>
          <p:cNvPr id="4" name="Picture 3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69271"/>
            <a:ext cx="1651000" cy="45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903" y="1998892"/>
            <a:ext cx="7076747" cy="444777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What factors in this LRC320 fully online course hinders students from successfully achieving the course goals</a:t>
            </a:r>
            <a:r>
              <a:rPr lang="en-US" sz="2600" dirty="0" smtClean="0"/>
              <a:t>?</a:t>
            </a:r>
          </a:p>
          <a:p>
            <a:pPr lvl="1"/>
            <a:r>
              <a:rPr lang="en-US" dirty="0"/>
              <a:t>How can the design of the LRC320 fully online course help guide students to the learning objectives/outcomes of the course?</a:t>
            </a:r>
          </a:p>
          <a:p>
            <a:pPr lvl="1"/>
            <a:r>
              <a:rPr lang="en-US" dirty="0"/>
              <a:t>How can the learning objectives help the students achieve the learning goals of the LRC320 course?</a:t>
            </a:r>
          </a:p>
          <a:p>
            <a:pPr lvl="1"/>
            <a:r>
              <a:rPr lang="en-US" dirty="0"/>
              <a:t>How can the online discussions assist students in achieving the learning goals of the LRC320 course?</a:t>
            </a:r>
          </a:p>
          <a:p>
            <a:pPr lvl="1"/>
            <a:r>
              <a:rPr lang="en-US" dirty="0"/>
              <a:t>How does feedback from the faculty, teaching assistant or preceptor help student achieve the learning goals of the LRC320 course?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15370"/>
            <a:ext cx="165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6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Inquiry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345" y="2133600"/>
            <a:ext cx="7076747" cy="3992563"/>
          </a:xfrm>
        </p:spPr>
        <p:txBody>
          <a:bodyPr/>
          <a:lstStyle/>
          <a:p>
            <a:r>
              <a:rPr lang="en-US" dirty="0" smtClean="0"/>
              <a:t>Site and Demographics</a:t>
            </a:r>
          </a:p>
          <a:p>
            <a:pPr lvl="1"/>
            <a:r>
              <a:rPr lang="en-US" dirty="0" smtClean="0"/>
              <a:t>Fully Online Course (LRC320)</a:t>
            </a:r>
          </a:p>
          <a:p>
            <a:pPr lvl="1"/>
            <a:r>
              <a:rPr lang="en-US" dirty="0" smtClean="0"/>
              <a:t>Desire2Learn (D2L) CMS</a:t>
            </a:r>
          </a:p>
          <a:p>
            <a:pPr lvl="1"/>
            <a:r>
              <a:rPr lang="en-US" dirty="0" smtClean="0"/>
              <a:t>Main Campus UA Students</a:t>
            </a:r>
          </a:p>
          <a:p>
            <a:pPr lvl="1"/>
            <a:r>
              <a:rPr lang="en-US" dirty="0" smtClean="0"/>
              <a:t>Juniors or Seniors (19 -23 years old)</a:t>
            </a:r>
          </a:p>
          <a:p>
            <a:pPr lvl="1"/>
            <a:r>
              <a:rPr lang="en-US" dirty="0" smtClean="0"/>
              <a:t>Education majors or related fields of study</a:t>
            </a:r>
          </a:p>
          <a:p>
            <a:pPr lvl="1"/>
            <a:r>
              <a:rPr lang="en-US" dirty="0" smtClean="0"/>
              <a:t>Spring 2012</a:t>
            </a:r>
          </a:p>
          <a:p>
            <a:pPr lvl="1"/>
            <a:r>
              <a:rPr lang="en-US" dirty="0" smtClean="0"/>
              <a:t>Project Based Curriculum</a:t>
            </a:r>
          </a:p>
        </p:txBody>
      </p:sp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46385"/>
            <a:ext cx="1651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Inquiry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83" y="2133600"/>
            <a:ext cx="7076747" cy="3992563"/>
          </a:xfrm>
        </p:spPr>
        <p:txBody>
          <a:bodyPr/>
          <a:lstStyle/>
          <a:p>
            <a:r>
              <a:rPr lang="en-US" dirty="0" smtClean="0"/>
              <a:t>Data Gathering Methods</a:t>
            </a:r>
          </a:p>
          <a:p>
            <a:pPr lvl="1"/>
            <a:r>
              <a:rPr lang="en-US" dirty="0" smtClean="0"/>
              <a:t>Mixed Method</a:t>
            </a:r>
          </a:p>
          <a:p>
            <a:pPr lvl="1"/>
            <a:r>
              <a:rPr lang="en-US" dirty="0" smtClean="0"/>
              <a:t>Office Hours Notes (Qualitative)</a:t>
            </a:r>
          </a:p>
          <a:p>
            <a:pPr lvl="2"/>
            <a:r>
              <a:rPr lang="en-US" dirty="0" smtClean="0"/>
              <a:t>About 15 students</a:t>
            </a:r>
          </a:p>
          <a:p>
            <a:pPr lvl="1"/>
            <a:r>
              <a:rPr lang="en-US" dirty="0" smtClean="0"/>
              <a:t>Online Survey (Quantitative) </a:t>
            </a:r>
          </a:p>
          <a:p>
            <a:pPr lvl="2"/>
            <a:r>
              <a:rPr lang="en-US" dirty="0" smtClean="0"/>
              <a:t>17 students</a:t>
            </a:r>
          </a:p>
          <a:p>
            <a:pPr lvl="1"/>
            <a:r>
              <a:rPr lang="en-US" dirty="0" smtClean="0"/>
              <a:t>Recorded Interviews (Qualitative)</a:t>
            </a:r>
          </a:p>
          <a:p>
            <a:pPr lvl="2"/>
            <a:r>
              <a:rPr lang="en-US" dirty="0" smtClean="0"/>
              <a:t>4 students</a:t>
            </a:r>
          </a:p>
        </p:txBody>
      </p:sp>
      <p:pic>
        <p:nvPicPr>
          <p:cNvPr id="5" name="Picture 4" descr="0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42477"/>
            <a:ext cx="1651000" cy="45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Inquiry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83" y="2035910"/>
            <a:ext cx="7076747" cy="39925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Data Analysis</a:t>
            </a:r>
          </a:p>
          <a:p>
            <a:pPr lvl="1"/>
            <a:r>
              <a:rPr lang="en-US" sz="2400" dirty="0" smtClean="0"/>
              <a:t>From </a:t>
            </a:r>
            <a:r>
              <a:rPr lang="en-US" sz="2400" dirty="0"/>
              <a:t>the Office Hours </a:t>
            </a:r>
            <a:r>
              <a:rPr lang="en-US" sz="2400" dirty="0" smtClean="0"/>
              <a:t>Journal categorized</a:t>
            </a:r>
          </a:p>
          <a:p>
            <a:pPr lvl="2"/>
            <a:r>
              <a:rPr lang="en-US" sz="2400" dirty="0" smtClean="0"/>
              <a:t> issues</a:t>
            </a:r>
          </a:p>
          <a:p>
            <a:pPr lvl="2"/>
            <a:r>
              <a:rPr lang="en-US" sz="2400" dirty="0" smtClean="0"/>
              <a:t>word patterns</a:t>
            </a:r>
          </a:p>
          <a:p>
            <a:pPr lvl="2"/>
            <a:r>
              <a:rPr lang="en-US" sz="2400" dirty="0" smtClean="0"/>
              <a:t> trends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rom the interviews, added to these categories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rom survey, highlighted </a:t>
            </a:r>
            <a:r>
              <a:rPr lang="en-US" sz="2400" dirty="0"/>
              <a:t>results </a:t>
            </a:r>
            <a:r>
              <a:rPr lang="en-US" sz="2400" dirty="0" smtClean="0"/>
              <a:t>that fit into the original categories </a:t>
            </a:r>
          </a:p>
          <a:p>
            <a:r>
              <a:rPr lang="en-US" sz="2600" dirty="0" smtClean="0"/>
              <a:t>Used Triangulation from the three sources to </a:t>
            </a:r>
            <a:br>
              <a:rPr lang="en-US" sz="2600" dirty="0" smtClean="0"/>
            </a:br>
            <a:r>
              <a:rPr lang="en-US" sz="2600" dirty="0" smtClean="0"/>
              <a:t>verify my findings</a:t>
            </a:r>
          </a:p>
        </p:txBody>
      </p:sp>
      <p:pic>
        <p:nvPicPr>
          <p:cNvPr id="4" name="Picture 3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03046"/>
            <a:ext cx="1651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2895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1665</TotalTime>
  <Words>902</Words>
  <Application>Microsoft Macintosh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Spectrum</vt:lpstr>
      <vt:lpstr>Student Success in an Online Course: A Student Perspective</vt:lpstr>
      <vt:lpstr>Introduction to the Research</vt:lpstr>
      <vt:lpstr>Introduction to the Research</vt:lpstr>
      <vt:lpstr>Introduction to the Research</vt:lpstr>
      <vt:lpstr>Introduction to the Research</vt:lpstr>
      <vt:lpstr>Research Questions  </vt:lpstr>
      <vt:lpstr>The Inquiry Process</vt:lpstr>
      <vt:lpstr>The Inquiry Process</vt:lpstr>
      <vt:lpstr>The Inquiry Process</vt:lpstr>
      <vt:lpstr>The Inquiry Process</vt:lpstr>
      <vt:lpstr>Bring It All Together</vt:lpstr>
      <vt:lpstr>Bring It All Together</vt:lpstr>
      <vt:lpstr>Bring It All Together</vt:lpstr>
      <vt:lpstr>Bring It All Together</vt:lpstr>
      <vt:lpstr>Bring It All Together</vt:lpstr>
      <vt:lpstr>Bring It All Together</vt:lpstr>
      <vt:lpstr>Epilogue</vt:lpstr>
      <vt:lpstr>Warrior Dash Champion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in an Online Course: A Student Perspective</dc:title>
  <dc:creator>Melody Buckner</dc:creator>
  <cp:lastModifiedBy>Melody Buckner</cp:lastModifiedBy>
  <cp:revision>22</cp:revision>
  <dcterms:created xsi:type="dcterms:W3CDTF">2012-04-29T01:57:10Z</dcterms:created>
  <dcterms:modified xsi:type="dcterms:W3CDTF">2012-05-01T22:12:41Z</dcterms:modified>
</cp:coreProperties>
</file>